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60" r:id="rId6"/>
    <p:sldId id="274" r:id="rId7"/>
    <p:sldId id="261" r:id="rId8"/>
    <p:sldId id="276" r:id="rId9"/>
    <p:sldId id="277" r:id="rId10"/>
    <p:sldId id="278" r:id="rId11"/>
    <p:sldId id="279" r:id="rId12"/>
    <p:sldId id="262" r:id="rId13"/>
    <p:sldId id="263" r:id="rId14"/>
    <p:sldId id="264" r:id="rId15"/>
    <p:sldId id="273" r:id="rId16"/>
    <p:sldId id="275"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021" autoAdjust="0"/>
  </p:normalViewPr>
  <p:slideViewPr>
    <p:cSldViewPr>
      <p:cViewPr varScale="1">
        <p:scale>
          <a:sx n="60" d="100"/>
          <a:sy n="60" d="100"/>
        </p:scale>
        <p:origin x="1686"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50026-9AAC-40AE-9421-CD921EBD1EFC}" type="datetimeFigureOut">
              <a:rPr lang="en-CA" smtClean="0"/>
              <a:t>2015-04-01</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D4CE8B-D65A-4395-A741-095BB5183E42}" type="slidenum">
              <a:rPr lang="en-CA" smtClean="0"/>
              <a:t>‹#›</a:t>
            </a:fld>
            <a:endParaRPr lang="en-CA"/>
          </a:p>
        </p:txBody>
      </p:sp>
    </p:spTree>
    <p:extLst>
      <p:ext uri="{BB962C8B-B14F-4D97-AF65-F5344CB8AC3E}">
        <p14:creationId xmlns:p14="http://schemas.microsoft.com/office/powerpoint/2010/main" val="2482493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D4CE8B-D65A-4395-A741-095BB5183E42}" type="slidenum">
              <a:rPr lang="en-CA" smtClean="0"/>
              <a:t>3</a:t>
            </a:fld>
            <a:endParaRPr lang="en-CA"/>
          </a:p>
        </p:txBody>
      </p:sp>
    </p:spTree>
    <p:extLst>
      <p:ext uri="{BB962C8B-B14F-4D97-AF65-F5344CB8AC3E}">
        <p14:creationId xmlns:p14="http://schemas.microsoft.com/office/powerpoint/2010/main" val="2601438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smtClean="0"/>
              <a:t>1950s: </a:t>
            </a:r>
            <a:r>
              <a:rPr lang="en-CA" sz="1200" dirty="0" err="1" smtClean="0"/>
              <a:t>Sensorama</a:t>
            </a:r>
            <a:r>
              <a:rPr lang="en-CA" sz="1200" dirty="0" smtClean="0"/>
              <a:t> - cinematic experience to take in all your senses, impressive but never sold commercially.</a:t>
            </a:r>
          </a:p>
          <a:p>
            <a:endParaRPr lang="en-CA"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smtClean="0"/>
              <a:t>1962: The head-mounted display or HMD. The first step in making AR a usable possibility.</a:t>
            </a:r>
            <a:r>
              <a:rPr lang="en-CA" sz="1200" baseline="0" dirty="0" smtClean="0"/>
              <a:t> </a:t>
            </a:r>
            <a:r>
              <a:rPr lang="en-CA" sz="1200" dirty="0" smtClean="0"/>
              <a:t>Too heavy to bear, limited graphical prowess, provided simple wireframe models of generated environments.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 sz="1200" dirty="0" smtClean="0"/>
              <a:t>Early 1990s: </a:t>
            </a:r>
            <a:r>
              <a:rPr lang="en-US" sz="1200" dirty="0" smtClean="0"/>
              <a:t>Birth of AR. Apply VR technology. Overlay the positions of certain cables in the building process.</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smtClean="0"/>
          </a:p>
          <a:p>
            <a:endParaRPr lang="en-CA" dirty="0" smtClean="0"/>
          </a:p>
          <a:p>
            <a:endParaRPr lang="en-CA" dirty="0" smtClean="0"/>
          </a:p>
          <a:p>
            <a:endParaRPr lang="en-CA" dirty="0"/>
          </a:p>
        </p:txBody>
      </p:sp>
      <p:sp>
        <p:nvSpPr>
          <p:cNvPr id="4" name="Slide Number Placeholder 3"/>
          <p:cNvSpPr>
            <a:spLocks noGrp="1"/>
          </p:cNvSpPr>
          <p:nvPr>
            <p:ph type="sldNum" sz="quarter" idx="10"/>
          </p:nvPr>
        </p:nvSpPr>
        <p:spPr/>
        <p:txBody>
          <a:bodyPr/>
          <a:lstStyle/>
          <a:p>
            <a:fld id="{0CD4CE8B-D65A-4395-A741-095BB5183E42}" type="slidenum">
              <a:rPr lang="en-CA" smtClean="0"/>
              <a:t>5</a:t>
            </a:fld>
            <a:endParaRPr lang="en-CA"/>
          </a:p>
        </p:txBody>
      </p:sp>
    </p:spTree>
    <p:extLst>
      <p:ext uri="{BB962C8B-B14F-4D97-AF65-F5344CB8AC3E}">
        <p14:creationId xmlns:p14="http://schemas.microsoft.com/office/powerpoint/2010/main" val="3840312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sz="1200" dirty="0" smtClean="0"/>
              <a:t>Late 1990s: several conferences </a:t>
            </a:r>
            <a:r>
              <a:rPr lang="en-US" sz="1200" dirty="0" smtClean="0"/>
              <a:t>and organizations </a:t>
            </a:r>
            <a:r>
              <a:rPr lang="en" sz="1200" dirty="0" smtClean="0"/>
              <a:t>on AR </a:t>
            </a:r>
            <a:r>
              <a:rPr lang="en-US" sz="1200" dirty="0" smtClean="0"/>
              <a:t>formed</a:t>
            </a:r>
            <a:r>
              <a:rPr lang="en" sz="1200" dirty="0" smtClean="0"/>
              <a:t>. </a:t>
            </a:r>
            <a:br>
              <a:rPr lang="en" sz="1200" dirty="0" smtClean="0"/>
            </a:br>
            <a:r>
              <a:rPr lang="en" sz="1200" dirty="0" smtClean="0"/>
              <a:t>- Available software toolkits (ARToolKit) rapidly build AR applications</a:t>
            </a:r>
            <a:br>
              <a:rPr lang="en" sz="1200" dirty="0" smtClean="0"/>
            </a:br>
            <a:r>
              <a:rPr lang="en" sz="1200" dirty="0" smtClean="0"/>
              <a:t>- Several surveys give an overview on AR advances, describe its problems, classify and summarise developments. </a:t>
            </a:r>
          </a:p>
          <a:p>
            <a:pPr marL="0" marR="0" indent="0" algn="l" defTabSz="914400" rtl="0" eaLnBrk="1" fontAlgn="auto" latinLnBrk="0" hangingPunct="1">
              <a:lnSpc>
                <a:spcPct val="100000"/>
              </a:lnSpc>
              <a:spcBef>
                <a:spcPts val="0"/>
              </a:spcBef>
              <a:spcAft>
                <a:spcPts val="0"/>
              </a:spcAft>
              <a:buClrTx/>
              <a:buSzTx/>
              <a:buFontTx/>
              <a:buNone/>
              <a:tabLst/>
              <a:defRPr/>
            </a:pPr>
            <a:endParaRPr lang="e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 sz="1200" dirty="0" smtClean="0"/>
              <a:t>2008: the first AR apps come to smartphones.</a:t>
            </a:r>
            <a:r>
              <a:rPr lang="en" sz="1200" baseline="0" dirty="0" smtClean="0"/>
              <a:t> </a:t>
            </a:r>
            <a:r>
              <a:rPr lang="en" sz="1200" dirty="0" smtClean="0"/>
              <a:t>Wikitude - see augmentations on the screen</a:t>
            </a:r>
            <a:r>
              <a:rPr lang="en" sz="1200" baseline="0" dirty="0" smtClean="0"/>
              <a:t> </a:t>
            </a:r>
            <a:r>
              <a:rPr lang="en" sz="1200" dirty="0" smtClean="0"/>
              <a:t>of points of interest nearby. </a:t>
            </a:r>
          </a:p>
          <a:p>
            <a:pPr marL="0" marR="0" indent="0" algn="l" defTabSz="914400" rtl="0" eaLnBrk="1" fontAlgn="auto" latinLnBrk="0" hangingPunct="1">
              <a:lnSpc>
                <a:spcPct val="100000"/>
              </a:lnSpc>
              <a:spcBef>
                <a:spcPts val="0"/>
              </a:spcBef>
              <a:spcAft>
                <a:spcPts val="0"/>
              </a:spcAft>
              <a:buClrTx/>
              <a:buSzTx/>
              <a:buFontTx/>
              <a:buNone/>
              <a:tabLst/>
              <a:defRPr/>
            </a:pPr>
            <a:endParaRPr lang="e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 sz="1200" dirty="0" smtClean="0"/>
              <a:t>More recently: nearly 1.4 billion annual</a:t>
            </a:r>
            <a:r>
              <a:rPr lang="en" sz="1200" baseline="0" dirty="0" smtClean="0"/>
              <a:t> </a:t>
            </a:r>
            <a:r>
              <a:rPr lang="en" sz="1200" dirty="0" smtClean="0"/>
              <a:t>downloads of apps worldwide by 2015. More focused on small mobile devices,</a:t>
            </a:r>
            <a:r>
              <a:rPr lang="en" sz="1200" baseline="0" dirty="0" smtClean="0"/>
              <a:t> </a:t>
            </a:r>
            <a:r>
              <a:rPr lang="en" sz="1200" dirty="0" smtClean="0"/>
              <a:t>in the areas of marketing and entertainment.</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smtClean="0"/>
          </a:p>
        </p:txBody>
      </p:sp>
      <p:sp>
        <p:nvSpPr>
          <p:cNvPr id="4" name="Slide Number Placeholder 3"/>
          <p:cNvSpPr>
            <a:spLocks noGrp="1"/>
          </p:cNvSpPr>
          <p:nvPr>
            <p:ph type="sldNum" sz="quarter" idx="10"/>
          </p:nvPr>
        </p:nvSpPr>
        <p:spPr/>
        <p:txBody>
          <a:bodyPr/>
          <a:lstStyle/>
          <a:p>
            <a:fld id="{0CD4CE8B-D65A-4395-A741-095BB5183E42}" type="slidenum">
              <a:rPr lang="en-CA" smtClean="0"/>
              <a:t>6</a:t>
            </a:fld>
            <a:endParaRPr lang="en-CA"/>
          </a:p>
        </p:txBody>
      </p:sp>
    </p:spTree>
    <p:extLst>
      <p:ext uri="{BB962C8B-B14F-4D97-AF65-F5344CB8AC3E}">
        <p14:creationId xmlns:p14="http://schemas.microsoft.com/office/powerpoint/2010/main" val="94600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Since</a:t>
            </a:r>
            <a:r>
              <a:rPr lang="en-CA" baseline="0" dirty="0" smtClean="0"/>
              <a:t> there are a multitude of different types of AR, there are also a multitude of different ways of making it work. </a:t>
            </a:r>
          </a:p>
          <a:p>
            <a:endParaRPr lang="en-CA" baseline="0" dirty="0" smtClean="0"/>
          </a:p>
          <a:p>
            <a:r>
              <a:rPr lang="en-CA" baseline="0" dirty="0" smtClean="0"/>
              <a:t>At its most basic however, AR is simply a way of adding information to the world. This means using something that projects information onto our view of the world. Thus, AR almost always includes some way of producing additional information. This can be video, sound, tactile, </a:t>
            </a:r>
          </a:p>
          <a:p>
            <a:endParaRPr lang="en-CA" baseline="0" dirty="0" smtClean="0"/>
          </a:p>
          <a:p>
            <a:r>
              <a:rPr lang="en-CA" baseline="0" dirty="0" smtClean="0"/>
              <a:t>When AR becomes more complex, more components are added</a:t>
            </a:r>
          </a:p>
          <a:p>
            <a:r>
              <a:rPr lang="en-CA" baseline="0" dirty="0" smtClean="0"/>
              <a:t>	- computer</a:t>
            </a:r>
          </a:p>
          <a:p>
            <a:r>
              <a:rPr lang="en-CA" baseline="0" dirty="0" smtClean="0"/>
              <a:t>	- sensors</a:t>
            </a:r>
          </a:p>
          <a:p>
            <a:r>
              <a:rPr lang="en-CA" baseline="0" dirty="0" smtClean="0"/>
              <a:t>	- screens</a:t>
            </a:r>
          </a:p>
          <a:p>
            <a:r>
              <a:rPr lang="en-CA" baseline="0" dirty="0" smtClean="0"/>
              <a:t>	- HMDs</a:t>
            </a:r>
          </a:p>
          <a:p>
            <a:r>
              <a:rPr lang="en-CA" baseline="0" dirty="0" smtClean="0"/>
              <a:t>	</a:t>
            </a:r>
            <a:endParaRPr lang="en-US" dirty="0"/>
          </a:p>
        </p:txBody>
      </p:sp>
      <p:sp>
        <p:nvSpPr>
          <p:cNvPr id="4" name="Slide Number Placeholder 3"/>
          <p:cNvSpPr>
            <a:spLocks noGrp="1"/>
          </p:cNvSpPr>
          <p:nvPr>
            <p:ph type="sldNum" sz="quarter" idx="10"/>
          </p:nvPr>
        </p:nvSpPr>
        <p:spPr/>
        <p:txBody>
          <a:bodyPr/>
          <a:lstStyle/>
          <a:p>
            <a:fld id="{0CD4CE8B-D65A-4395-A741-095BB5183E42}" type="slidenum">
              <a:rPr lang="en-CA" smtClean="0"/>
              <a:t>7</a:t>
            </a:fld>
            <a:endParaRPr lang="en-CA"/>
          </a:p>
        </p:txBody>
      </p:sp>
    </p:spTree>
    <p:extLst>
      <p:ext uri="{BB962C8B-B14F-4D97-AF65-F5344CB8AC3E}">
        <p14:creationId xmlns:p14="http://schemas.microsoft.com/office/powerpoint/2010/main" val="3111348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Augmenting</a:t>
            </a:r>
            <a:r>
              <a:rPr lang="en-CA" baseline="0" dirty="0" smtClean="0"/>
              <a:t> reality with images is the most typical form of AR, and as such, a display or projector is almost always present. Without adding something to our senses, there is no augmentation to our reality.</a:t>
            </a:r>
          </a:p>
          <a:p>
            <a:endParaRPr lang="en-CA" baseline="0" dirty="0" smtClean="0"/>
          </a:p>
          <a:p>
            <a:pPr marL="171450" indent="-171450">
              <a:buFontTx/>
              <a:buChar char="-"/>
            </a:pPr>
            <a:r>
              <a:rPr lang="en-CA" baseline="0" dirty="0" smtClean="0"/>
              <a:t>A simple example is a car’s HUD. Such a HUD is a form of AR. As the video illustrated, pilots have been using AR in the form of HUDs for years. </a:t>
            </a:r>
          </a:p>
          <a:p>
            <a:pPr marL="171450" indent="-171450">
              <a:buFontTx/>
              <a:buChar char="-"/>
            </a:pPr>
            <a:endParaRPr lang="en-CA" baseline="0" dirty="0" smtClean="0"/>
          </a:p>
          <a:p>
            <a:pPr marL="171450" indent="-171450">
              <a:buFontTx/>
              <a:buChar char="-"/>
            </a:pPr>
            <a:r>
              <a:rPr lang="en-CA" baseline="0" dirty="0" smtClean="0"/>
              <a:t>Images can be projected onto the real world so everyone near can see it, or it can be personal, such that the image is only projected onto your own personal screen, such as in the Microsoft </a:t>
            </a:r>
            <a:r>
              <a:rPr lang="en-CA" baseline="0" dirty="0" err="1" smtClean="0"/>
              <a:t>HoloLens</a:t>
            </a:r>
            <a:endParaRPr lang="en-CA" baseline="0" dirty="0" smtClean="0"/>
          </a:p>
          <a:p>
            <a:pPr marL="171450" indent="-171450">
              <a:buFontTx/>
              <a:buChar char="-"/>
            </a:pPr>
            <a:r>
              <a:rPr lang="en-CA" dirty="0" smtClean="0"/>
              <a:t>Could be a TV, laptop screen, projector, </a:t>
            </a:r>
            <a:r>
              <a:rPr lang="en-CA" dirty="0" smtClean="0"/>
              <a:t>windshield </a:t>
            </a:r>
            <a:r>
              <a:rPr lang="en-CA" dirty="0" smtClean="0"/>
              <a:t>of car or airplane, </a:t>
            </a:r>
            <a:r>
              <a:rPr lang="en-CA" dirty="0" smtClean="0"/>
              <a:t>glasses lenses, smartphone screen</a:t>
            </a:r>
            <a:endParaRPr lang="en-US" dirty="0"/>
          </a:p>
        </p:txBody>
      </p:sp>
      <p:sp>
        <p:nvSpPr>
          <p:cNvPr id="4" name="Slide Number Placeholder 3"/>
          <p:cNvSpPr>
            <a:spLocks noGrp="1"/>
          </p:cNvSpPr>
          <p:nvPr>
            <p:ph type="sldNum" sz="quarter" idx="10"/>
          </p:nvPr>
        </p:nvSpPr>
        <p:spPr/>
        <p:txBody>
          <a:bodyPr/>
          <a:lstStyle/>
          <a:p>
            <a:fld id="{0CD4CE8B-D65A-4395-A741-095BB5183E42}" type="slidenum">
              <a:rPr lang="en-CA" smtClean="0"/>
              <a:t>8</a:t>
            </a:fld>
            <a:endParaRPr lang="en-CA"/>
          </a:p>
        </p:txBody>
      </p:sp>
    </p:spTree>
    <p:extLst>
      <p:ext uri="{BB962C8B-B14F-4D97-AF65-F5344CB8AC3E}">
        <p14:creationId xmlns:p14="http://schemas.microsoft.com/office/powerpoint/2010/main" val="2218275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 processor</a:t>
            </a:r>
            <a:r>
              <a:rPr lang="en-CA" baseline="0" dirty="0" smtClean="0"/>
              <a:t> is the next component that contributes to an AR experience.</a:t>
            </a:r>
          </a:p>
          <a:p>
            <a:endParaRPr lang="en-CA" baseline="0" dirty="0" smtClean="0"/>
          </a:p>
          <a:p>
            <a:r>
              <a:rPr lang="en-CA" baseline="0" dirty="0" smtClean="0"/>
              <a:t>The processor can do tasks as simple as </a:t>
            </a:r>
            <a:r>
              <a:rPr lang="en-CA" baseline="0" dirty="0" smtClean="0"/>
              <a:t>generating the time, </a:t>
            </a:r>
            <a:r>
              <a:rPr lang="en-CA" baseline="0" dirty="0" smtClean="0"/>
              <a:t>or as complex as searching a network or database for appropriate information to overlay.</a:t>
            </a:r>
          </a:p>
          <a:p>
            <a:endParaRPr lang="en-CA" baseline="0" dirty="0" smtClean="0"/>
          </a:p>
          <a:p>
            <a:r>
              <a:rPr lang="en-CA" baseline="0" dirty="0" smtClean="0"/>
              <a:t>Exactly what type of processor setup is available depends on the type of AR experience. In a cellphone for instance, since the apps are geared mainly towards supplying the user with information, the image fluidity doesn’t matter as much as the accuracy of the information. As such, the GPU is not as important, while the emphasis may be on having a fast internet connection or a large amount of flash memory to process large database queries quickly.</a:t>
            </a:r>
          </a:p>
          <a:p>
            <a:endParaRPr lang="en-CA" baseline="0" dirty="0" smtClean="0"/>
          </a:p>
          <a:p>
            <a:r>
              <a:rPr lang="en-CA" baseline="0" dirty="0" smtClean="0"/>
              <a:t>In Head Mounted Displays, such as Microsoft’s </a:t>
            </a:r>
            <a:r>
              <a:rPr lang="en-CA" baseline="0" dirty="0" err="1" smtClean="0"/>
              <a:t>HoloLens</a:t>
            </a:r>
            <a:r>
              <a:rPr lang="en-CA" baseline="0" dirty="0" smtClean="0"/>
              <a:t>, </a:t>
            </a:r>
            <a:r>
              <a:rPr lang="en-CA" baseline="0" dirty="0" smtClean="0"/>
              <a:t>the push in processors designed for AR is towards speed and low latency. This is so that images and information is updated in real </a:t>
            </a:r>
            <a:r>
              <a:rPr lang="en-CA" baseline="0" dirty="0" smtClean="0"/>
              <a:t>time (as fast as someone moves their head or hand while holding a phone, </a:t>
            </a:r>
            <a:r>
              <a:rPr lang="en-CA" baseline="0" dirty="0" smtClean="0"/>
              <a:t>preventing something called ‘</a:t>
            </a:r>
            <a:r>
              <a:rPr lang="en-CA" baseline="0" dirty="0" err="1" smtClean="0"/>
              <a:t>jutter</a:t>
            </a:r>
            <a:r>
              <a:rPr lang="en-CA" baseline="0" dirty="0" smtClean="0"/>
              <a:t>’, where the image doesn’t update at the same rate as it should, sometimes causing motion sickness. Latency is the time between a change and the update to accommodate for that change.</a:t>
            </a:r>
          </a:p>
          <a:p>
            <a:endParaRPr lang="en-US" dirty="0"/>
          </a:p>
        </p:txBody>
      </p:sp>
      <p:sp>
        <p:nvSpPr>
          <p:cNvPr id="4" name="Slide Number Placeholder 3"/>
          <p:cNvSpPr>
            <a:spLocks noGrp="1"/>
          </p:cNvSpPr>
          <p:nvPr>
            <p:ph type="sldNum" sz="quarter" idx="10"/>
          </p:nvPr>
        </p:nvSpPr>
        <p:spPr/>
        <p:txBody>
          <a:bodyPr/>
          <a:lstStyle/>
          <a:p>
            <a:fld id="{0CD4CE8B-D65A-4395-A741-095BB5183E42}" type="slidenum">
              <a:rPr lang="en-CA" smtClean="0"/>
              <a:t>9</a:t>
            </a:fld>
            <a:endParaRPr lang="en-CA"/>
          </a:p>
        </p:txBody>
      </p:sp>
    </p:spTree>
    <p:extLst>
      <p:ext uri="{BB962C8B-B14F-4D97-AF65-F5344CB8AC3E}">
        <p14:creationId xmlns:p14="http://schemas.microsoft.com/office/powerpoint/2010/main" val="4189663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Once</a:t>
            </a:r>
            <a:r>
              <a:rPr lang="en-CA" baseline="0" dirty="0" smtClean="0"/>
              <a:t> AR becomes interactive, you start to need more hardware to allow you to interact with the information or to overlay the information in an accurate or relevant way. This requires sensors or markers.</a:t>
            </a:r>
          </a:p>
          <a:p>
            <a:endParaRPr lang="en-CA" baseline="0" dirty="0" smtClean="0"/>
          </a:p>
          <a:p>
            <a:r>
              <a:rPr lang="en-CA" baseline="0" dirty="0" smtClean="0"/>
              <a:t>A marker works in much the same way as a QR code does, in that the computer can detect the high contrast differences on the marker and translate this into a binary code. The outline of the marker also provides the processor with positional information, so it can track where the camera is in </a:t>
            </a:r>
            <a:r>
              <a:rPr lang="en-CA" baseline="0" dirty="0" smtClean="0"/>
              <a:t>space relative to the markers. </a:t>
            </a:r>
            <a:r>
              <a:rPr lang="en-CA" baseline="0" dirty="0" smtClean="0"/>
              <a:t>Some applications can also use a tracker that is not a QR-like code. For instance, the Total Immersion AR App uses the edges of a baseball card to track the object and where the information should be projected.</a:t>
            </a:r>
          </a:p>
          <a:p>
            <a:endParaRPr lang="en-CA" baseline="0" dirty="0" smtClean="0"/>
          </a:p>
          <a:p>
            <a:r>
              <a:rPr lang="en-CA" baseline="0" dirty="0" smtClean="0"/>
              <a:t>Sensors can include cameras, microphones, and IR </a:t>
            </a:r>
            <a:r>
              <a:rPr lang="en-CA" baseline="0" dirty="0" smtClean="0"/>
              <a:t>lights and cameras. </a:t>
            </a:r>
            <a:r>
              <a:rPr lang="en-CA" baseline="0" dirty="0" smtClean="0"/>
              <a:t>These are used to gauge size, distance, and </a:t>
            </a:r>
            <a:r>
              <a:rPr lang="en-CA" baseline="0" dirty="0" smtClean="0"/>
              <a:t>spatial </a:t>
            </a:r>
            <a:r>
              <a:rPr lang="en-CA" baseline="0" dirty="0" smtClean="0"/>
              <a:t>orientation of the real world so that the image to be projected fits into that real world unobtrusively and follows the movements of the user. </a:t>
            </a:r>
            <a:r>
              <a:rPr lang="en-CA" baseline="0" dirty="0" smtClean="0"/>
              <a:t>A good example of using spatial input sensors can be seen in this video.</a:t>
            </a:r>
            <a:endParaRPr lang="en-CA" baseline="0" dirty="0" smtClean="0"/>
          </a:p>
          <a:p>
            <a:endParaRPr lang="en-CA" baseline="0" dirty="0" smtClean="0"/>
          </a:p>
          <a:p>
            <a:endParaRPr lang="en-US" dirty="0"/>
          </a:p>
        </p:txBody>
      </p:sp>
      <p:sp>
        <p:nvSpPr>
          <p:cNvPr id="4" name="Slide Number Placeholder 3"/>
          <p:cNvSpPr>
            <a:spLocks noGrp="1"/>
          </p:cNvSpPr>
          <p:nvPr>
            <p:ph type="sldNum" sz="quarter" idx="10"/>
          </p:nvPr>
        </p:nvSpPr>
        <p:spPr/>
        <p:txBody>
          <a:bodyPr/>
          <a:lstStyle/>
          <a:p>
            <a:fld id="{0CD4CE8B-D65A-4395-A741-095BB5183E42}" type="slidenum">
              <a:rPr lang="en-CA" smtClean="0"/>
              <a:t>10</a:t>
            </a:fld>
            <a:endParaRPr lang="en-CA"/>
          </a:p>
        </p:txBody>
      </p:sp>
    </p:spTree>
    <p:extLst>
      <p:ext uri="{BB962C8B-B14F-4D97-AF65-F5344CB8AC3E}">
        <p14:creationId xmlns:p14="http://schemas.microsoft.com/office/powerpoint/2010/main" val="1257404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smtClean="0"/>
              <a:t>The Internet is also an added layer, which is very common in most AR smartphone Apps. Information that is retrieved from the camera can be either analyzed on the local phone or sent to the cloud to be processed. </a:t>
            </a:r>
          </a:p>
          <a:p>
            <a:endParaRPr lang="en-CA" baseline="0" dirty="0" smtClean="0"/>
          </a:p>
          <a:p>
            <a:r>
              <a:rPr lang="en-CA" baseline="0" dirty="0" smtClean="0"/>
              <a:t>Displaying information about the world around you is achieved by combining a multitude of information into one unified view. This can mean getting information from many sources, such as GPS, internal gyroscopes, as well as internet databases or image processing software APIs. </a:t>
            </a:r>
          </a:p>
          <a:p>
            <a:endParaRPr lang="en-CA" baseline="0" dirty="0" smtClean="0"/>
          </a:p>
          <a:p>
            <a:r>
              <a:rPr lang="en-CA" baseline="0" dirty="0" smtClean="0"/>
              <a:t>With force feedback, the user gets a sense of what the virtual objects feel like in terms of their surface topography. In this sense, the glove is adding tactile information. In the same way, headphones or speakers can add audio information. </a:t>
            </a:r>
          </a:p>
          <a:p>
            <a:endParaRPr lang="en-CA" baseline="0" dirty="0" smtClean="0"/>
          </a:p>
          <a:p>
            <a:endParaRPr lang="en-US" dirty="0"/>
          </a:p>
        </p:txBody>
      </p:sp>
      <p:sp>
        <p:nvSpPr>
          <p:cNvPr id="4" name="Slide Number Placeholder 3"/>
          <p:cNvSpPr>
            <a:spLocks noGrp="1"/>
          </p:cNvSpPr>
          <p:nvPr>
            <p:ph type="sldNum" sz="quarter" idx="10"/>
          </p:nvPr>
        </p:nvSpPr>
        <p:spPr/>
        <p:txBody>
          <a:bodyPr/>
          <a:lstStyle/>
          <a:p>
            <a:fld id="{0CD4CE8B-D65A-4395-A741-095BB5183E42}" type="slidenum">
              <a:rPr lang="en-CA" smtClean="0"/>
              <a:t>11</a:t>
            </a:fld>
            <a:endParaRPr lang="en-CA"/>
          </a:p>
        </p:txBody>
      </p:sp>
    </p:spTree>
    <p:extLst>
      <p:ext uri="{BB962C8B-B14F-4D97-AF65-F5344CB8AC3E}">
        <p14:creationId xmlns:p14="http://schemas.microsoft.com/office/powerpoint/2010/main" val="116541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ADE9CD1D-E0F0-473E-B8D3-8EE0C8F17271}" type="datetimeFigureOut">
              <a:rPr lang="en-CA" smtClean="0"/>
              <a:t>2015-04-01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9B857F7-E8F7-4E50-AEF3-703782886DCF}" type="slidenum">
              <a:rPr lang="en-CA" smtClean="0"/>
              <a:t>‹#›</a:t>
            </a:fld>
            <a:endParaRPr lang="en-CA"/>
          </a:p>
        </p:txBody>
      </p:sp>
    </p:spTree>
    <p:extLst>
      <p:ext uri="{BB962C8B-B14F-4D97-AF65-F5344CB8AC3E}">
        <p14:creationId xmlns:p14="http://schemas.microsoft.com/office/powerpoint/2010/main" val="2512632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ADE9CD1D-E0F0-473E-B8D3-8EE0C8F17271}" type="datetimeFigureOut">
              <a:rPr lang="en-CA" smtClean="0"/>
              <a:t>2015-04-01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9B857F7-E8F7-4E50-AEF3-703782886DCF}" type="slidenum">
              <a:rPr lang="en-CA" smtClean="0"/>
              <a:t>‹#›</a:t>
            </a:fld>
            <a:endParaRPr lang="en-CA"/>
          </a:p>
        </p:txBody>
      </p:sp>
    </p:spTree>
    <p:extLst>
      <p:ext uri="{BB962C8B-B14F-4D97-AF65-F5344CB8AC3E}">
        <p14:creationId xmlns:p14="http://schemas.microsoft.com/office/powerpoint/2010/main" val="2605097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ADE9CD1D-E0F0-473E-B8D3-8EE0C8F17271}" type="datetimeFigureOut">
              <a:rPr lang="en-CA" smtClean="0"/>
              <a:t>2015-04-01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9B857F7-E8F7-4E50-AEF3-703782886DCF}" type="slidenum">
              <a:rPr lang="en-CA" smtClean="0"/>
              <a:t>‹#›</a:t>
            </a:fld>
            <a:endParaRPr lang="en-CA"/>
          </a:p>
        </p:txBody>
      </p:sp>
    </p:spTree>
    <p:extLst>
      <p:ext uri="{BB962C8B-B14F-4D97-AF65-F5344CB8AC3E}">
        <p14:creationId xmlns:p14="http://schemas.microsoft.com/office/powerpoint/2010/main" val="663665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ADE9CD1D-E0F0-473E-B8D3-8EE0C8F17271}" type="datetimeFigureOut">
              <a:rPr lang="en-CA" smtClean="0"/>
              <a:t>2015-04-01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9B857F7-E8F7-4E50-AEF3-703782886DCF}" type="slidenum">
              <a:rPr lang="en-CA" smtClean="0"/>
              <a:t>‹#›</a:t>
            </a:fld>
            <a:endParaRPr lang="en-CA"/>
          </a:p>
        </p:txBody>
      </p:sp>
    </p:spTree>
    <p:extLst>
      <p:ext uri="{BB962C8B-B14F-4D97-AF65-F5344CB8AC3E}">
        <p14:creationId xmlns:p14="http://schemas.microsoft.com/office/powerpoint/2010/main" val="3757790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E9CD1D-E0F0-473E-B8D3-8EE0C8F17271}" type="datetimeFigureOut">
              <a:rPr lang="en-CA" smtClean="0"/>
              <a:t>2015-04-01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9B857F7-E8F7-4E50-AEF3-703782886DCF}" type="slidenum">
              <a:rPr lang="en-CA" smtClean="0"/>
              <a:t>‹#›</a:t>
            </a:fld>
            <a:endParaRPr lang="en-CA"/>
          </a:p>
        </p:txBody>
      </p:sp>
    </p:spTree>
    <p:extLst>
      <p:ext uri="{BB962C8B-B14F-4D97-AF65-F5344CB8AC3E}">
        <p14:creationId xmlns:p14="http://schemas.microsoft.com/office/powerpoint/2010/main" val="3327935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ADE9CD1D-E0F0-473E-B8D3-8EE0C8F17271}" type="datetimeFigureOut">
              <a:rPr lang="en-CA" smtClean="0"/>
              <a:t>2015-04-01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9B857F7-E8F7-4E50-AEF3-703782886DCF}" type="slidenum">
              <a:rPr lang="en-CA" smtClean="0"/>
              <a:t>‹#›</a:t>
            </a:fld>
            <a:endParaRPr lang="en-CA"/>
          </a:p>
        </p:txBody>
      </p:sp>
    </p:spTree>
    <p:extLst>
      <p:ext uri="{BB962C8B-B14F-4D97-AF65-F5344CB8AC3E}">
        <p14:creationId xmlns:p14="http://schemas.microsoft.com/office/powerpoint/2010/main" val="3017190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ADE9CD1D-E0F0-473E-B8D3-8EE0C8F17271}" type="datetimeFigureOut">
              <a:rPr lang="en-CA" smtClean="0"/>
              <a:t>2015-04-01</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49B857F7-E8F7-4E50-AEF3-703782886DCF}" type="slidenum">
              <a:rPr lang="en-CA" smtClean="0"/>
              <a:t>‹#›</a:t>
            </a:fld>
            <a:endParaRPr lang="en-CA"/>
          </a:p>
        </p:txBody>
      </p:sp>
    </p:spTree>
    <p:extLst>
      <p:ext uri="{BB962C8B-B14F-4D97-AF65-F5344CB8AC3E}">
        <p14:creationId xmlns:p14="http://schemas.microsoft.com/office/powerpoint/2010/main" val="2715310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ADE9CD1D-E0F0-473E-B8D3-8EE0C8F17271}" type="datetimeFigureOut">
              <a:rPr lang="en-CA" smtClean="0"/>
              <a:t>2015-04-01</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49B857F7-E8F7-4E50-AEF3-703782886DCF}" type="slidenum">
              <a:rPr lang="en-CA" smtClean="0"/>
              <a:t>‹#›</a:t>
            </a:fld>
            <a:endParaRPr lang="en-CA"/>
          </a:p>
        </p:txBody>
      </p:sp>
    </p:spTree>
    <p:extLst>
      <p:ext uri="{BB962C8B-B14F-4D97-AF65-F5344CB8AC3E}">
        <p14:creationId xmlns:p14="http://schemas.microsoft.com/office/powerpoint/2010/main" val="4118863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E9CD1D-E0F0-473E-B8D3-8EE0C8F17271}" type="datetimeFigureOut">
              <a:rPr lang="en-CA" smtClean="0"/>
              <a:t>2015-04-01</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49B857F7-E8F7-4E50-AEF3-703782886DCF}" type="slidenum">
              <a:rPr lang="en-CA" smtClean="0"/>
              <a:t>‹#›</a:t>
            </a:fld>
            <a:endParaRPr lang="en-CA"/>
          </a:p>
        </p:txBody>
      </p:sp>
    </p:spTree>
    <p:extLst>
      <p:ext uri="{BB962C8B-B14F-4D97-AF65-F5344CB8AC3E}">
        <p14:creationId xmlns:p14="http://schemas.microsoft.com/office/powerpoint/2010/main" val="449151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E9CD1D-E0F0-473E-B8D3-8EE0C8F17271}" type="datetimeFigureOut">
              <a:rPr lang="en-CA" smtClean="0"/>
              <a:t>2015-04-01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9B857F7-E8F7-4E50-AEF3-703782886DCF}" type="slidenum">
              <a:rPr lang="en-CA" smtClean="0"/>
              <a:t>‹#›</a:t>
            </a:fld>
            <a:endParaRPr lang="en-CA"/>
          </a:p>
        </p:txBody>
      </p:sp>
    </p:spTree>
    <p:extLst>
      <p:ext uri="{BB962C8B-B14F-4D97-AF65-F5344CB8AC3E}">
        <p14:creationId xmlns:p14="http://schemas.microsoft.com/office/powerpoint/2010/main" val="930202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E9CD1D-E0F0-473E-B8D3-8EE0C8F17271}" type="datetimeFigureOut">
              <a:rPr lang="en-CA" smtClean="0"/>
              <a:t>2015-04-01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9B857F7-E8F7-4E50-AEF3-703782886DCF}" type="slidenum">
              <a:rPr lang="en-CA" smtClean="0"/>
              <a:t>‹#›</a:t>
            </a:fld>
            <a:endParaRPr lang="en-CA"/>
          </a:p>
        </p:txBody>
      </p:sp>
    </p:spTree>
    <p:extLst>
      <p:ext uri="{BB962C8B-B14F-4D97-AF65-F5344CB8AC3E}">
        <p14:creationId xmlns:p14="http://schemas.microsoft.com/office/powerpoint/2010/main" val="1352789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E9CD1D-E0F0-473E-B8D3-8EE0C8F17271}" type="datetimeFigureOut">
              <a:rPr lang="en-CA" smtClean="0"/>
              <a:t>2015-04-01</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B857F7-E8F7-4E50-AEF3-703782886DCF}" type="slidenum">
              <a:rPr lang="en-CA" smtClean="0"/>
              <a:t>‹#›</a:t>
            </a:fld>
            <a:endParaRPr lang="en-CA"/>
          </a:p>
        </p:txBody>
      </p:sp>
    </p:spTree>
    <p:extLst>
      <p:ext uri="{BB962C8B-B14F-4D97-AF65-F5344CB8AC3E}">
        <p14:creationId xmlns:p14="http://schemas.microsoft.com/office/powerpoint/2010/main" val="25120664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youtu.be/E9aL3HjZbcw" TargetMode="External"/><Relationship Id="rId7"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gif"/></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youtube.com/watch?v=vDNzTasuYEw"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www.pocket-lint.com/news/108884-how-does-augmented-reality-work%20Retrieved%20on%20March%2030" TargetMode="External"/><Relationship Id="rId2" Type="http://schemas.openxmlformats.org/officeDocument/2006/relationships/hyperlink" Target="http://www.pocket-lint.com/news/108888-the-history-of-augmented-reality"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D-A1l4Jn6EY"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170"/>
          <p:cNvSpPr txBox="1">
            <a:spLocks noChangeArrowheads="1"/>
          </p:cNvSpPr>
          <p:nvPr/>
        </p:nvSpPr>
        <p:spPr>
          <a:xfrm>
            <a:off x="1743869" y="2276872"/>
            <a:ext cx="5656262"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UY" b="1" dirty="0" err="1" smtClean="0">
                <a:solidFill>
                  <a:schemeClr val="accent2">
                    <a:lumMod val="50000"/>
                  </a:schemeClr>
                </a:solidFill>
              </a:rPr>
              <a:t>Augmented</a:t>
            </a:r>
            <a:r>
              <a:rPr lang="es-UY" b="1" dirty="0" smtClean="0">
                <a:solidFill>
                  <a:schemeClr val="accent2">
                    <a:lumMod val="50000"/>
                  </a:schemeClr>
                </a:solidFill>
              </a:rPr>
              <a:t> </a:t>
            </a:r>
            <a:r>
              <a:rPr lang="es-UY" b="1" dirty="0" err="1" smtClean="0">
                <a:solidFill>
                  <a:schemeClr val="accent2">
                    <a:lumMod val="50000"/>
                  </a:schemeClr>
                </a:solidFill>
              </a:rPr>
              <a:t>Reality</a:t>
            </a:r>
            <a:endParaRPr lang="es-ES" b="1" dirty="0">
              <a:solidFill>
                <a:schemeClr val="accent2">
                  <a:lumMod val="50000"/>
                </a:schemeClr>
              </a:solidFill>
            </a:endParaRPr>
          </a:p>
        </p:txBody>
      </p:sp>
      <p:sp>
        <p:nvSpPr>
          <p:cNvPr id="7" name="ZoneTexte 1"/>
          <p:cNvSpPr txBox="1">
            <a:spLocks noChangeArrowheads="1"/>
          </p:cNvSpPr>
          <p:nvPr/>
        </p:nvSpPr>
        <p:spPr bwMode="auto">
          <a:xfrm>
            <a:off x="1528092" y="3423731"/>
            <a:ext cx="608781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cs typeface="Arial" charset="0"/>
              </a:defRPr>
            </a:lvl1pPr>
            <a:lvl2pPr marL="742950" indent="-285750">
              <a:spcBef>
                <a:spcPct val="20000"/>
              </a:spcBef>
              <a:buChar char="–"/>
              <a:defRPr sz="2800">
                <a:solidFill>
                  <a:schemeClr val="tx1"/>
                </a:solidFill>
                <a:latin typeface="Arial" charset="0"/>
                <a:cs typeface="Arial" charset="0"/>
              </a:defRPr>
            </a:lvl2pPr>
            <a:lvl3pPr marL="1143000" indent="-228600">
              <a:spcBef>
                <a:spcPct val="20000"/>
              </a:spcBef>
              <a:buChar char="•"/>
              <a:defRPr sz="2400">
                <a:solidFill>
                  <a:schemeClr val="tx1"/>
                </a:solidFill>
                <a:latin typeface="Arial" charset="0"/>
                <a:cs typeface="Arial" charset="0"/>
              </a:defRPr>
            </a:lvl3pPr>
            <a:lvl4pPr marL="1600200" indent="-228600">
              <a:spcBef>
                <a:spcPct val="20000"/>
              </a:spcBef>
              <a:buChar char="–"/>
              <a:defRPr sz="2000">
                <a:solidFill>
                  <a:schemeClr val="tx1"/>
                </a:solidFill>
                <a:latin typeface="Arial" charset="0"/>
                <a:cs typeface="Arial" charset="0"/>
              </a:defRPr>
            </a:lvl4pPr>
            <a:lvl5pPr marL="2057400" indent="-22860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a:spcBef>
                <a:spcPct val="0"/>
              </a:spcBef>
              <a:buFontTx/>
              <a:buNone/>
            </a:pPr>
            <a:r>
              <a:rPr lang="fr-FR" altLang="fr-FR" sz="2000" dirty="0">
                <a:latin typeface="+mn-lt"/>
              </a:rPr>
              <a:t>Charlotte Bourdin – </a:t>
            </a:r>
            <a:r>
              <a:rPr lang="fr-FR" altLang="fr-FR" sz="2000" dirty="0" err="1">
                <a:latin typeface="+mn-lt"/>
              </a:rPr>
              <a:t>Conghui</a:t>
            </a:r>
            <a:r>
              <a:rPr lang="fr-FR" altLang="fr-FR" sz="2000" dirty="0">
                <a:latin typeface="+mn-lt"/>
              </a:rPr>
              <a:t> Chen – Jenny Guan</a:t>
            </a:r>
          </a:p>
          <a:p>
            <a:pPr algn="ctr">
              <a:spcBef>
                <a:spcPct val="0"/>
              </a:spcBef>
              <a:buFontTx/>
              <a:buNone/>
            </a:pPr>
            <a:r>
              <a:rPr lang="fr-FR" altLang="fr-FR" sz="2000" dirty="0" err="1">
                <a:latin typeface="+mn-lt"/>
              </a:rPr>
              <a:t>Xizi</a:t>
            </a:r>
            <a:r>
              <a:rPr lang="fr-FR" altLang="fr-FR" sz="2000" dirty="0">
                <a:latin typeface="+mn-lt"/>
              </a:rPr>
              <a:t> He – </a:t>
            </a:r>
            <a:r>
              <a:rPr lang="fr-FR" altLang="fr-FR" sz="2000" dirty="0" smtClean="0">
                <a:latin typeface="+mn-lt"/>
              </a:rPr>
              <a:t>Jeff </a:t>
            </a:r>
            <a:r>
              <a:rPr lang="fr-FR" altLang="fr-FR" sz="2000" dirty="0">
                <a:latin typeface="+mn-lt"/>
              </a:rPr>
              <a:t>Moore – Ben Norris</a:t>
            </a:r>
          </a:p>
        </p:txBody>
      </p:sp>
    </p:spTree>
    <p:extLst>
      <p:ext uri="{BB962C8B-B14F-4D97-AF65-F5344CB8AC3E}">
        <p14:creationId xmlns:p14="http://schemas.microsoft.com/office/powerpoint/2010/main" val="1101500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Added Features</a:t>
            </a:r>
            <a:endParaRPr lang="en-US" dirty="0"/>
          </a:p>
        </p:txBody>
      </p:sp>
      <p:sp>
        <p:nvSpPr>
          <p:cNvPr id="3" name="Content Placeholder 2"/>
          <p:cNvSpPr>
            <a:spLocks noGrp="1"/>
          </p:cNvSpPr>
          <p:nvPr>
            <p:ph idx="1"/>
          </p:nvPr>
        </p:nvSpPr>
        <p:spPr>
          <a:xfrm>
            <a:off x="1331640" y="1628800"/>
            <a:ext cx="4638284" cy="4525963"/>
          </a:xfrm>
        </p:spPr>
        <p:txBody>
          <a:bodyPr/>
          <a:lstStyle/>
          <a:p>
            <a:r>
              <a:rPr lang="en-CA" dirty="0" smtClean="0"/>
              <a:t>Sensors / Markers</a:t>
            </a:r>
          </a:p>
          <a:p>
            <a:r>
              <a:rPr lang="en-CA" dirty="0"/>
              <a:t>3D </a:t>
            </a:r>
            <a:r>
              <a:rPr lang="en-CA" dirty="0" smtClean="0"/>
              <a:t>space</a:t>
            </a:r>
          </a:p>
          <a:p>
            <a:r>
              <a:rPr lang="en-CA" dirty="0" smtClean="0">
                <a:hlinkClick r:id="rId3"/>
              </a:rPr>
              <a:t>video</a:t>
            </a:r>
            <a:endParaRPr lang="en-CA" dirty="0"/>
          </a:p>
          <a:p>
            <a:endParaRPr lang="en-US"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9924" y="1416894"/>
            <a:ext cx="1111771" cy="1111771"/>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80312" y="1416894"/>
            <a:ext cx="1111771" cy="1111771"/>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5813825" y="3128960"/>
            <a:ext cx="2331014" cy="3414936"/>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66628" y="3731814"/>
            <a:ext cx="3429000" cy="2286000"/>
          </a:xfrm>
          <a:prstGeom prst="rect">
            <a:avLst/>
          </a:prstGeom>
        </p:spPr>
      </p:pic>
    </p:spTree>
    <p:extLst>
      <p:ext uri="{BB962C8B-B14F-4D97-AF65-F5344CB8AC3E}">
        <p14:creationId xmlns:p14="http://schemas.microsoft.com/office/powerpoint/2010/main" val="2707996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Added Features</a:t>
            </a:r>
            <a:endParaRPr lang="en-US" dirty="0"/>
          </a:p>
        </p:txBody>
      </p:sp>
      <p:sp>
        <p:nvSpPr>
          <p:cNvPr id="3" name="Content Placeholder 2"/>
          <p:cNvSpPr>
            <a:spLocks noGrp="1"/>
          </p:cNvSpPr>
          <p:nvPr>
            <p:ph idx="1"/>
          </p:nvPr>
        </p:nvSpPr>
        <p:spPr>
          <a:xfrm>
            <a:off x="1331640" y="2060848"/>
            <a:ext cx="8229600" cy="4525963"/>
          </a:xfrm>
        </p:spPr>
        <p:txBody>
          <a:bodyPr/>
          <a:lstStyle/>
          <a:p>
            <a:r>
              <a:rPr lang="en-CA" dirty="0"/>
              <a:t>Internet</a:t>
            </a:r>
          </a:p>
          <a:p>
            <a:r>
              <a:rPr lang="en-CA" dirty="0"/>
              <a:t>Speakers / headphones</a:t>
            </a:r>
          </a:p>
          <a:p>
            <a:r>
              <a:rPr lang="en-CA" dirty="0"/>
              <a:t>Force Feedback</a:t>
            </a:r>
          </a:p>
          <a:p>
            <a:r>
              <a:rPr lang="en-CA" dirty="0"/>
              <a:t>GPS, Gyroscopes, Accelerometers</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5133422"/>
            <a:ext cx="2446905" cy="1436365"/>
          </a:xfrm>
          <a:prstGeom prst="rect">
            <a:avLst/>
          </a:prstGeom>
        </p:spPr>
      </p:pic>
    </p:spTree>
    <p:extLst>
      <p:ext uri="{BB962C8B-B14F-4D97-AF65-F5344CB8AC3E}">
        <p14:creationId xmlns:p14="http://schemas.microsoft.com/office/powerpoint/2010/main" val="109377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Current Business Uses</a:t>
            </a:r>
            <a:endParaRPr lang="en-CA" dirty="0"/>
          </a:p>
        </p:txBody>
      </p:sp>
      <p:sp>
        <p:nvSpPr>
          <p:cNvPr id="3" name="Content Placeholder 2"/>
          <p:cNvSpPr>
            <a:spLocks noGrp="1"/>
          </p:cNvSpPr>
          <p:nvPr>
            <p:ph idx="1"/>
          </p:nvPr>
        </p:nvSpPr>
        <p:spPr>
          <a:xfrm>
            <a:off x="1259632" y="1600200"/>
            <a:ext cx="7427168" cy="4525963"/>
          </a:xfrm>
        </p:spPr>
        <p:txBody>
          <a:bodyPr/>
          <a:lstStyle/>
          <a:p>
            <a:r>
              <a:rPr lang="en-CA" dirty="0" smtClean="0"/>
              <a:t>New Opportunities for Businesses</a:t>
            </a:r>
          </a:p>
          <a:p>
            <a:pPr lvl="1"/>
            <a:r>
              <a:rPr lang="en-CA" dirty="0" smtClean="0"/>
              <a:t>Mercedes-Benz</a:t>
            </a:r>
          </a:p>
          <a:p>
            <a:pPr lvl="1"/>
            <a:r>
              <a:rPr lang="en-CA" dirty="0" smtClean="0"/>
              <a:t>Video Games</a:t>
            </a:r>
          </a:p>
          <a:p>
            <a:pPr lvl="1"/>
            <a:r>
              <a:rPr lang="en-CA" dirty="0" smtClean="0"/>
              <a:t>IKEA </a:t>
            </a:r>
            <a:r>
              <a:rPr lang="en-CA" dirty="0" smtClean="0">
                <a:sym typeface="Wingdings" panose="05000000000000000000" pitchFamily="2" charset="2"/>
              </a:rPr>
              <a:t> </a:t>
            </a:r>
            <a:r>
              <a:rPr lang="en-CA" dirty="0" smtClean="0">
                <a:sym typeface="Wingdings" panose="05000000000000000000" pitchFamily="2" charset="2"/>
                <a:hlinkClick r:id="rId2"/>
              </a:rPr>
              <a:t>Video</a:t>
            </a:r>
            <a:endParaRPr lang="en-CA" dirty="0" smtClean="0">
              <a:sym typeface="Wingdings" panose="05000000000000000000" pitchFamily="2" charset="2"/>
            </a:endParaRPr>
          </a:p>
          <a:p>
            <a:pPr lvl="1"/>
            <a:r>
              <a:rPr lang="en-CA" dirty="0" smtClean="0">
                <a:sym typeface="Wingdings" panose="05000000000000000000" pitchFamily="2" charset="2"/>
              </a:rPr>
              <a:t>Yelp!</a:t>
            </a:r>
          </a:p>
          <a:p>
            <a:pPr lvl="1"/>
            <a:r>
              <a:rPr lang="en-CA" dirty="0" smtClean="0">
                <a:sym typeface="Wingdings" panose="05000000000000000000" pitchFamily="2" charset="2"/>
              </a:rPr>
              <a:t>Education</a:t>
            </a:r>
            <a:endParaRPr lang="en-CA"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2621" y="4437112"/>
            <a:ext cx="3684766" cy="2102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9763" y="2348880"/>
            <a:ext cx="2525266" cy="189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86824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Future of Augmented Reality</a:t>
            </a:r>
            <a:endParaRPr lang="en-CA" dirty="0"/>
          </a:p>
        </p:txBody>
      </p:sp>
      <p:sp>
        <p:nvSpPr>
          <p:cNvPr id="3" name="Content Placeholder 2"/>
          <p:cNvSpPr>
            <a:spLocks noGrp="1"/>
          </p:cNvSpPr>
          <p:nvPr>
            <p:ph idx="1"/>
          </p:nvPr>
        </p:nvSpPr>
        <p:spPr>
          <a:xfrm>
            <a:off x="1259632" y="1600200"/>
            <a:ext cx="7427168" cy="4525963"/>
          </a:xfrm>
        </p:spPr>
        <p:txBody>
          <a:bodyPr/>
          <a:lstStyle/>
          <a:p>
            <a:r>
              <a:rPr lang="en-CA" dirty="0" err="1" smtClean="0"/>
              <a:t>Xizi</a:t>
            </a:r>
            <a:r>
              <a:rPr lang="en-CA" dirty="0" smtClean="0"/>
              <a:t> He</a:t>
            </a:r>
            <a:endParaRPr lang="en-CA" dirty="0"/>
          </a:p>
        </p:txBody>
      </p:sp>
    </p:spTree>
    <p:extLst>
      <p:ext uri="{BB962C8B-B14F-4D97-AF65-F5344CB8AC3E}">
        <p14:creationId xmlns:p14="http://schemas.microsoft.com/office/powerpoint/2010/main" val="8902373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Concluding Remarks</a:t>
            </a:r>
            <a:endParaRPr lang="en-CA" dirty="0"/>
          </a:p>
        </p:txBody>
      </p:sp>
      <p:sp>
        <p:nvSpPr>
          <p:cNvPr id="3" name="Content Placeholder 2"/>
          <p:cNvSpPr>
            <a:spLocks noGrp="1"/>
          </p:cNvSpPr>
          <p:nvPr>
            <p:ph idx="1"/>
          </p:nvPr>
        </p:nvSpPr>
        <p:spPr>
          <a:xfrm>
            <a:off x="1259632" y="1600200"/>
            <a:ext cx="7427168" cy="4525963"/>
          </a:xfrm>
        </p:spPr>
        <p:txBody>
          <a:bodyPr/>
          <a:lstStyle/>
          <a:p>
            <a:r>
              <a:rPr lang="en-CA" dirty="0" smtClean="0"/>
              <a:t>Jenny Guan</a:t>
            </a:r>
            <a:endParaRPr lang="en-CA" dirty="0"/>
          </a:p>
        </p:txBody>
      </p:sp>
    </p:spTree>
    <p:extLst>
      <p:ext uri="{BB962C8B-B14F-4D97-AF65-F5344CB8AC3E}">
        <p14:creationId xmlns:p14="http://schemas.microsoft.com/office/powerpoint/2010/main" val="39621656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CA" dirty="0" smtClean="0"/>
              <a:t>Thanks for listening!</a:t>
            </a:r>
            <a:endParaRPr lang="en-CA" dirty="0"/>
          </a:p>
        </p:txBody>
      </p:sp>
      <p:sp>
        <p:nvSpPr>
          <p:cNvPr id="7" name="Subtitle 6"/>
          <p:cNvSpPr>
            <a:spLocks noGrp="1"/>
          </p:cNvSpPr>
          <p:nvPr>
            <p:ph type="subTitle" idx="1"/>
          </p:nvPr>
        </p:nvSpPr>
        <p:spPr/>
        <p:txBody>
          <a:bodyPr/>
          <a:lstStyle/>
          <a:p>
            <a:r>
              <a:rPr lang="en-CA" dirty="0" smtClean="0"/>
              <a:t>Question Period</a:t>
            </a:r>
            <a:endParaRPr lang="en-CA" dirty="0"/>
          </a:p>
        </p:txBody>
      </p:sp>
    </p:spTree>
    <p:extLst>
      <p:ext uri="{BB962C8B-B14F-4D97-AF65-F5344CB8AC3E}">
        <p14:creationId xmlns:p14="http://schemas.microsoft.com/office/powerpoint/2010/main" val="177075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References</a:t>
            </a:r>
            <a:endParaRPr lang="en-CA" dirty="0"/>
          </a:p>
        </p:txBody>
      </p:sp>
      <p:sp>
        <p:nvSpPr>
          <p:cNvPr id="3" name="Content Placeholder 2"/>
          <p:cNvSpPr>
            <a:spLocks noGrp="1"/>
          </p:cNvSpPr>
          <p:nvPr>
            <p:ph idx="1"/>
          </p:nvPr>
        </p:nvSpPr>
        <p:spPr>
          <a:xfrm>
            <a:off x="1259632" y="1600200"/>
            <a:ext cx="7427168" cy="4525963"/>
          </a:xfrm>
        </p:spPr>
        <p:txBody>
          <a:bodyPr>
            <a:normAutofit/>
          </a:bodyPr>
          <a:lstStyle/>
          <a:p>
            <a:pPr marL="457200" indent="-304800">
              <a:spcBef>
                <a:spcPct val="0"/>
              </a:spcBef>
              <a:buClr>
                <a:srgbClr val="000000"/>
              </a:buClr>
              <a:buFont typeface="Arial" charset="0"/>
              <a:buChar char="●"/>
            </a:pPr>
            <a:r>
              <a:rPr lang="en-US" altLang="en-US" sz="1800" dirty="0" smtClean="0"/>
              <a:t>D.W.F. van </a:t>
            </a:r>
            <a:r>
              <a:rPr lang="en-US" altLang="en-US" sz="1800" dirty="0" err="1" smtClean="0"/>
              <a:t>Krevelen</a:t>
            </a:r>
            <a:r>
              <a:rPr lang="en-US" altLang="en-US" sz="1800" dirty="0" smtClean="0"/>
              <a:t> and R. </a:t>
            </a:r>
            <a:r>
              <a:rPr lang="en-US" altLang="en-US" sz="1800" dirty="0" err="1" smtClean="0"/>
              <a:t>Poelman</a:t>
            </a:r>
            <a:r>
              <a:rPr lang="en-US" altLang="en-US" sz="1800" dirty="0" smtClean="0"/>
              <a:t>. 2010. A Survey of Augmented Reality Technologies, Applications and Limitations. Systems Engineering Section, Delft University of Technology, Delft, The Netherlands</a:t>
            </a:r>
          </a:p>
          <a:p>
            <a:pPr marL="457200" indent="-304800">
              <a:spcBef>
                <a:spcPct val="0"/>
              </a:spcBef>
              <a:buClr>
                <a:srgbClr val="000000"/>
              </a:buClr>
              <a:buFont typeface="Arial" charset="0"/>
              <a:buChar char="●"/>
            </a:pPr>
            <a:r>
              <a:rPr lang="en-US" altLang="en-US" sz="1800" dirty="0" smtClean="0"/>
              <a:t>Yuen, S.; </a:t>
            </a:r>
            <a:r>
              <a:rPr lang="en-US" altLang="en-US" sz="1800" dirty="0" err="1" smtClean="0"/>
              <a:t>Yaoyuneyong</a:t>
            </a:r>
            <a:r>
              <a:rPr lang="en-US" altLang="en-US" sz="1800" dirty="0" smtClean="0"/>
              <a:t>, G.;&amp; Johnson, E. (2011). Augmented reality: An overview and five directions for AR in education. Journal of Educational Technology Development and Exchange, 4(1), 119-140.</a:t>
            </a:r>
          </a:p>
          <a:p>
            <a:pPr marL="457200" indent="-304800">
              <a:spcBef>
                <a:spcPct val="0"/>
              </a:spcBef>
              <a:buClr>
                <a:srgbClr val="000000"/>
              </a:buClr>
              <a:buFont typeface="Arial" charset="0"/>
              <a:buChar char="●"/>
            </a:pPr>
            <a:r>
              <a:rPr lang="en-US" altLang="en-US" sz="1800" dirty="0" smtClean="0"/>
              <a:t>Dan Sung, March 1, 2011. The history of augmented reality </a:t>
            </a:r>
            <a:r>
              <a:rPr lang="en-US" altLang="en-US" sz="1800" dirty="0" smtClean="0">
                <a:hlinkClick r:id="rId2"/>
              </a:rPr>
              <a:t>http://www.pocket-lint.com/news/108888-the-history-of-augmented-reality</a:t>
            </a:r>
            <a:r>
              <a:rPr lang="en-US" altLang="en-US" sz="1800" dirty="0" smtClean="0"/>
              <a:t>. Retrieved on March 29, 2015</a:t>
            </a:r>
          </a:p>
          <a:p>
            <a:r>
              <a:rPr lang="en-CA" sz="1800" dirty="0" smtClean="0"/>
              <a:t>Pocket-lint. How Does Augmented Reality Work? </a:t>
            </a:r>
            <a:r>
              <a:rPr lang="en-CA" sz="1800" dirty="0" smtClean="0">
                <a:hlinkClick r:id="rId3"/>
              </a:rPr>
              <a:t>http</a:t>
            </a:r>
            <a:r>
              <a:rPr lang="en-CA" sz="1800" dirty="0">
                <a:hlinkClick r:id="rId3"/>
              </a:rPr>
              <a:t>://</a:t>
            </a:r>
            <a:r>
              <a:rPr lang="en-CA" sz="1800" dirty="0" smtClean="0">
                <a:hlinkClick r:id="rId3"/>
              </a:rPr>
              <a:t>www.pocket-lint.com/news/108884-how-does-augmented-reality-work </a:t>
            </a:r>
            <a:r>
              <a:rPr lang="en-CA" sz="1800" dirty="0" smtClean="0"/>
              <a:t> Retrieved on March 30, 2015</a:t>
            </a:r>
            <a:endParaRPr lang="en-CA" sz="1800" dirty="0"/>
          </a:p>
        </p:txBody>
      </p:sp>
    </p:spTree>
    <p:extLst>
      <p:ext uri="{BB962C8B-B14F-4D97-AF65-F5344CB8AC3E}">
        <p14:creationId xmlns:p14="http://schemas.microsoft.com/office/powerpoint/2010/main" val="1285705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Agenda</a:t>
            </a:r>
            <a:endParaRPr lang="en-CA" dirty="0"/>
          </a:p>
        </p:txBody>
      </p:sp>
      <p:sp>
        <p:nvSpPr>
          <p:cNvPr id="4" name="Content Placeholder 3"/>
          <p:cNvSpPr>
            <a:spLocks noGrp="1"/>
          </p:cNvSpPr>
          <p:nvPr>
            <p:ph idx="1"/>
          </p:nvPr>
        </p:nvSpPr>
        <p:spPr>
          <a:xfrm>
            <a:off x="1259632" y="1600200"/>
            <a:ext cx="7427168" cy="4525963"/>
          </a:xfrm>
        </p:spPr>
        <p:txBody>
          <a:bodyPr/>
          <a:lstStyle/>
          <a:p>
            <a:r>
              <a:rPr lang="en-CA" dirty="0" smtClean="0"/>
              <a:t>Definition</a:t>
            </a:r>
          </a:p>
          <a:p>
            <a:r>
              <a:rPr lang="en-CA" dirty="0" smtClean="0"/>
              <a:t>History &amp; Current State</a:t>
            </a:r>
          </a:p>
          <a:p>
            <a:r>
              <a:rPr lang="en-CA" dirty="0" smtClean="0"/>
              <a:t>Technology Behind Augmented Reality</a:t>
            </a:r>
          </a:p>
          <a:p>
            <a:r>
              <a:rPr lang="en-CA" dirty="0" smtClean="0"/>
              <a:t>Current Business Uses</a:t>
            </a:r>
          </a:p>
          <a:p>
            <a:r>
              <a:rPr lang="en-CA" dirty="0" smtClean="0"/>
              <a:t>Future of Augmented Reality</a:t>
            </a:r>
          </a:p>
          <a:p>
            <a:r>
              <a:rPr lang="en-CA" dirty="0" smtClean="0"/>
              <a:t>Concluding Remarks</a:t>
            </a:r>
            <a:endParaRPr lang="en-CA"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0603" y="4604931"/>
            <a:ext cx="2938835" cy="195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3425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Definition</a:t>
            </a:r>
            <a:endParaRPr lang="en-CA" dirty="0"/>
          </a:p>
        </p:txBody>
      </p:sp>
      <p:sp>
        <p:nvSpPr>
          <p:cNvPr id="3" name="Content Placeholder 2"/>
          <p:cNvSpPr>
            <a:spLocks noGrp="1"/>
          </p:cNvSpPr>
          <p:nvPr>
            <p:ph idx="1"/>
          </p:nvPr>
        </p:nvSpPr>
        <p:spPr>
          <a:xfrm>
            <a:off x="1259632" y="1600200"/>
            <a:ext cx="7427168" cy="4525963"/>
          </a:xfrm>
        </p:spPr>
        <p:txBody>
          <a:bodyPr/>
          <a:lstStyle/>
          <a:p>
            <a:r>
              <a:rPr lang="en-CA" dirty="0" smtClean="0"/>
              <a:t>Introductory </a:t>
            </a:r>
            <a:r>
              <a:rPr lang="en-CA" dirty="0" smtClean="0">
                <a:hlinkClick r:id="rId3"/>
              </a:rPr>
              <a:t>Video</a:t>
            </a:r>
            <a:endParaRPr lang="en-CA" dirty="0" smtClean="0"/>
          </a:p>
          <a:p>
            <a:r>
              <a:rPr lang="en-CA" dirty="0"/>
              <a:t>T</a:t>
            </a:r>
            <a:r>
              <a:rPr lang="en-CA" dirty="0" smtClean="0"/>
              <a:t>echnology that superimposes digital content on the real world</a:t>
            </a:r>
          </a:p>
          <a:p>
            <a:r>
              <a:rPr lang="en-CA" dirty="0" smtClean="0"/>
              <a:t>Differentiating AR and VR</a:t>
            </a:r>
          </a:p>
          <a:p>
            <a:pPr lvl="1"/>
            <a:r>
              <a:rPr lang="en-CA" sz="2400" dirty="0" smtClean="0"/>
              <a:t>AR </a:t>
            </a:r>
            <a:r>
              <a:rPr lang="en-CA" sz="2400" dirty="0" smtClean="0">
                <a:sym typeface="Wingdings" panose="05000000000000000000" pitchFamily="2" charset="2"/>
              </a:rPr>
              <a:t> Immerses you in the real world</a:t>
            </a:r>
          </a:p>
          <a:p>
            <a:pPr lvl="1"/>
            <a:r>
              <a:rPr lang="en-CA" sz="2400" dirty="0" smtClean="0">
                <a:sym typeface="Wingdings" panose="05000000000000000000" pitchFamily="2" charset="2"/>
              </a:rPr>
              <a:t>VR  Immerses you in a virtual world</a:t>
            </a:r>
            <a:endParaRPr lang="fr-FR" sz="2400" dirty="0"/>
          </a:p>
          <a:p>
            <a:r>
              <a:rPr lang="en-CA" dirty="0" smtClean="0"/>
              <a:t>Major Business Consequences</a:t>
            </a:r>
            <a:endParaRPr lang="en-CA" dirty="0"/>
          </a:p>
        </p:txBody>
      </p:sp>
    </p:spTree>
    <p:extLst>
      <p:ext uri="{BB962C8B-B14F-4D97-AF65-F5344CB8AC3E}">
        <p14:creationId xmlns:p14="http://schemas.microsoft.com/office/powerpoint/2010/main" val="39459385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History &amp; Current State</a:t>
            </a:r>
            <a:endParaRPr lang="en-CA"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483" y="1988840"/>
            <a:ext cx="8874557"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67035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History &amp; Current State</a:t>
            </a:r>
            <a:endParaRPr lang="en-CA" dirty="0"/>
          </a:p>
        </p:txBody>
      </p:sp>
      <p:sp>
        <p:nvSpPr>
          <p:cNvPr id="3" name="Content Placeholder 2"/>
          <p:cNvSpPr>
            <a:spLocks noGrp="1"/>
          </p:cNvSpPr>
          <p:nvPr>
            <p:ph idx="1"/>
          </p:nvPr>
        </p:nvSpPr>
        <p:spPr>
          <a:xfrm>
            <a:off x="1259632" y="1600200"/>
            <a:ext cx="7427168" cy="4525963"/>
          </a:xfrm>
        </p:spPr>
        <p:txBody>
          <a:bodyPr/>
          <a:lstStyle/>
          <a:p>
            <a:r>
              <a:rPr lang="en-CA" dirty="0" smtClean="0"/>
              <a:t>1950s </a:t>
            </a:r>
            <a:r>
              <a:rPr lang="en-CA" dirty="0" smtClean="0">
                <a:sym typeface="Wingdings" panose="05000000000000000000" pitchFamily="2" charset="2"/>
              </a:rPr>
              <a:t></a:t>
            </a:r>
            <a:r>
              <a:rPr lang="en-CA" dirty="0" err="1" smtClean="0"/>
              <a:t>Sensorama</a:t>
            </a:r>
            <a:endParaRPr lang="en-CA" dirty="0" smtClean="0"/>
          </a:p>
          <a:p>
            <a:r>
              <a:rPr lang="en-CA" dirty="0" smtClean="0"/>
              <a:t>1962 </a:t>
            </a:r>
            <a:r>
              <a:rPr lang="en-CA" dirty="0" smtClean="0">
                <a:sym typeface="Wingdings" panose="05000000000000000000" pitchFamily="2" charset="2"/>
              </a:rPr>
              <a:t></a:t>
            </a:r>
            <a:r>
              <a:rPr lang="en-CA" dirty="0" smtClean="0"/>
              <a:t> Head Mounted Display</a:t>
            </a:r>
          </a:p>
          <a:p>
            <a:r>
              <a:rPr lang="en-CA" dirty="0" smtClean="0"/>
              <a:t>Early 1990s </a:t>
            </a:r>
            <a:r>
              <a:rPr lang="en-CA" dirty="0" smtClean="0">
                <a:sym typeface="Wingdings" panose="05000000000000000000" pitchFamily="2" charset="2"/>
              </a:rPr>
              <a:t> Birth of AR</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2741" y="3717032"/>
            <a:ext cx="5815661"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8721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History &amp; Current State</a:t>
            </a:r>
            <a:endParaRPr lang="en-CA" dirty="0"/>
          </a:p>
        </p:txBody>
      </p:sp>
      <p:sp>
        <p:nvSpPr>
          <p:cNvPr id="3" name="Content Placeholder 2"/>
          <p:cNvSpPr>
            <a:spLocks noGrp="1"/>
          </p:cNvSpPr>
          <p:nvPr>
            <p:ph idx="1"/>
          </p:nvPr>
        </p:nvSpPr>
        <p:spPr>
          <a:xfrm>
            <a:off x="1259632" y="1600200"/>
            <a:ext cx="7427168" cy="4525963"/>
          </a:xfrm>
        </p:spPr>
        <p:txBody>
          <a:bodyPr/>
          <a:lstStyle/>
          <a:p>
            <a:r>
              <a:rPr lang="en-CA" dirty="0" smtClean="0">
                <a:sym typeface="Wingdings" panose="05000000000000000000" pitchFamily="2" charset="2"/>
              </a:rPr>
              <a:t>Late 1990s  Growth of AR</a:t>
            </a:r>
          </a:p>
          <a:p>
            <a:r>
              <a:rPr lang="en-CA" dirty="0" smtClean="0">
                <a:sym typeface="Wingdings" panose="05000000000000000000" pitchFamily="2" charset="2"/>
              </a:rPr>
              <a:t>2008 1</a:t>
            </a:r>
            <a:r>
              <a:rPr lang="en-CA" baseline="30000" dirty="0" smtClean="0">
                <a:sym typeface="Wingdings" panose="05000000000000000000" pitchFamily="2" charset="2"/>
              </a:rPr>
              <a:t>st</a:t>
            </a:r>
            <a:r>
              <a:rPr lang="en-CA" dirty="0" smtClean="0">
                <a:sym typeface="Wingdings" panose="05000000000000000000" pitchFamily="2" charset="2"/>
              </a:rPr>
              <a:t> AR Mobile Application</a:t>
            </a:r>
          </a:p>
          <a:p>
            <a:r>
              <a:rPr lang="en-CA" dirty="0" smtClean="0">
                <a:sym typeface="Wingdings" panose="05000000000000000000" pitchFamily="2" charset="2"/>
              </a:rPr>
              <a:t>Today  Preponderance of AR Apps</a:t>
            </a:r>
            <a:endParaRPr lang="en-CA" dirty="0" smtClean="0"/>
          </a:p>
          <a:p>
            <a:endParaRPr lang="en-CA"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3843251"/>
            <a:ext cx="1964775" cy="2187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1680" y="3843250"/>
            <a:ext cx="3888432" cy="2187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82971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normAutofit fontScale="90000"/>
          </a:bodyPr>
          <a:lstStyle/>
          <a:p>
            <a:r>
              <a:rPr lang="en-CA" dirty="0" smtClean="0"/>
              <a:t>Technology Behind Augmented Reality</a:t>
            </a:r>
            <a:endParaRPr lang="en-CA" dirty="0"/>
          </a:p>
        </p:txBody>
      </p:sp>
      <p:sp>
        <p:nvSpPr>
          <p:cNvPr id="3" name="Content Placeholder 2"/>
          <p:cNvSpPr>
            <a:spLocks noGrp="1"/>
          </p:cNvSpPr>
          <p:nvPr>
            <p:ph idx="1"/>
          </p:nvPr>
        </p:nvSpPr>
        <p:spPr>
          <a:xfrm>
            <a:off x="1259632" y="1600200"/>
            <a:ext cx="7427168" cy="4997152"/>
          </a:xfrm>
        </p:spPr>
        <p:txBody>
          <a:bodyPr>
            <a:normAutofit/>
          </a:bodyPr>
          <a:lstStyle/>
          <a:p>
            <a:r>
              <a:rPr lang="en-CA" dirty="0" smtClean="0"/>
              <a:t>In General, all have:</a:t>
            </a:r>
          </a:p>
          <a:p>
            <a:pPr lvl="1"/>
            <a:r>
              <a:rPr lang="en-CA" dirty="0" smtClean="0"/>
              <a:t>Display, processor</a:t>
            </a:r>
          </a:p>
          <a:p>
            <a:r>
              <a:rPr lang="en-CA" dirty="0" smtClean="0"/>
              <a:t>Most have:</a:t>
            </a:r>
          </a:p>
          <a:p>
            <a:pPr lvl="1"/>
            <a:r>
              <a:rPr lang="en-CA" dirty="0" smtClean="0"/>
              <a:t>Sensors</a:t>
            </a:r>
          </a:p>
          <a:p>
            <a:pPr marL="514350" indent="-457200"/>
            <a:r>
              <a:rPr lang="en-CA" dirty="0" smtClean="0"/>
              <a:t>Some Have:</a:t>
            </a:r>
          </a:p>
          <a:p>
            <a:pPr lvl="1"/>
            <a:r>
              <a:rPr lang="en-CA" dirty="0" smtClean="0"/>
              <a:t>Speakers </a:t>
            </a:r>
          </a:p>
          <a:p>
            <a:pPr lvl="1"/>
            <a:r>
              <a:rPr lang="en-CA" dirty="0" smtClean="0"/>
              <a:t>Force feedback </a:t>
            </a:r>
          </a:p>
          <a:p>
            <a:pPr lvl="1"/>
            <a:r>
              <a:rPr lang="en-CA" dirty="0" smtClean="0"/>
              <a:t>Internet connectivity</a:t>
            </a:r>
          </a:p>
          <a:p>
            <a:pPr lvl="1"/>
            <a:r>
              <a:rPr lang="en-CA" dirty="0" smtClean="0"/>
              <a:t>3D space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8104" y="1591253"/>
            <a:ext cx="1333691" cy="133369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4128" y="3068960"/>
            <a:ext cx="927157" cy="927157"/>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20272" y="1775701"/>
            <a:ext cx="964794" cy="96479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3012" y="3996117"/>
            <a:ext cx="2446905" cy="1436365"/>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71731" y="4191052"/>
            <a:ext cx="1140192" cy="1140192"/>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00267" y="5488741"/>
            <a:ext cx="1283119" cy="1283119"/>
          </a:xfrm>
          <a:prstGeom prst="rect">
            <a:avLst/>
          </a:prstGeom>
        </p:spPr>
      </p:pic>
    </p:spTree>
    <p:extLst>
      <p:ext uri="{BB962C8B-B14F-4D97-AF65-F5344CB8AC3E}">
        <p14:creationId xmlns:p14="http://schemas.microsoft.com/office/powerpoint/2010/main" val="16190455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General Features</a:t>
            </a:r>
            <a:endParaRPr lang="en-US" dirty="0"/>
          </a:p>
        </p:txBody>
      </p:sp>
      <p:sp>
        <p:nvSpPr>
          <p:cNvPr id="3" name="Content Placeholder 2"/>
          <p:cNvSpPr>
            <a:spLocks noGrp="1"/>
          </p:cNvSpPr>
          <p:nvPr>
            <p:ph idx="1"/>
          </p:nvPr>
        </p:nvSpPr>
        <p:spPr>
          <a:xfrm>
            <a:off x="1331640" y="1417638"/>
            <a:ext cx="7571184" cy="4525963"/>
          </a:xfrm>
        </p:spPr>
        <p:txBody>
          <a:bodyPr/>
          <a:lstStyle/>
          <a:p>
            <a:r>
              <a:rPr lang="en-CA" dirty="0" smtClean="0"/>
              <a:t>Projector / Display</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2574" y="3854202"/>
            <a:ext cx="5340085" cy="300379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7656" y="2066433"/>
            <a:ext cx="3781028" cy="357553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7621" y="1451808"/>
            <a:ext cx="4128628" cy="2322353"/>
          </a:xfrm>
          <a:prstGeom prst="rect">
            <a:avLst/>
          </a:prstGeom>
        </p:spPr>
      </p:pic>
    </p:spTree>
    <p:extLst>
      <p:ext uri="{BB962C8B-B14F-4D97-AF65-F5344CB8AC3E}">
        <p14:creationId xmlns:p14="http://schemas.microsoft.com/office/powerpoint/2010/main" val="15872338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General Features</a:t>
            </a:r>
            <a:endParaRPr lang="en-US" dirty="0"/>
          </a:p>
        </p:txBody>
      </p:sp>
      <p:sp>
        <p:nvSpPr>
          <p:cNvPr id="3" name="Content Placeholder 2"/>
          <p:cNvSpPr>
            <a:spLocks noGrp="1"/>
          </p:cNvSpPr>
          <p:nvPr>
            <p:ph idx="1"/>
          </p:nvPr>
        </p:nvSpPr>
        <p:spPr>
          <a:xfrm>
            <a:off x="1331640" y="1556792"/>
            <a:ext cx="8229600" cy="4525963"/>
          </a:xfrm>
        </p:spPr>
        <p:txBody>
          <a:bodyPr/>
          <a:lstStyle/>
          <a:p>
            <a:r>
              <a:rPr lang="en-CA" dirty="0" smtClean="0"/>
              <a:t>Processor</a:t>
            </a:r>
          </a:p>
          <a:p>
            <a:pPr lvl="1"/>
            <a:r>
              <a:rPr lang="en-CA" dirty="0" smtClean="0"/>
              <a:t>GPU and CPU</a:t>
            </a:r>
          </a:p>
          <a:p>
            <a:pPr lvl="1"/>
            <a:endParaRPr lang="en-CA" dirty="0"/>
          </a:p>
          <a:p>
            <a:r>
              <a:rPr lang="en-CA" dirty="0" smtClean="0"/>
              <a:t>Fast</a:t>
            </a:r>
          </a:p>
          <a:p>
            <a:endParaRPr lang="en-CA" dirty="0" smtClean="0"/>
          </a:p>
          <a:p>
            <a:r>
              <a:rPr lang="en-CA" dirty="0" smtClean="0"/>
              <a:t>Allows interactivity</a:t>
            </a:r>
          </a:p>
          <a:p>
            <a:endParaRPr lang="en-CA" dirty="0"/>
          </a:p>
          <a:p>
            <a:endParaRPr lang="en-CA" dirty="0"/>
          </a:p>
          <a:p>
            <a:endParaRPr lang="en-CA" dirty="0" smtClean="0"/>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128" y="1844824"/>
            <a:ext cx="2520280" cy="2520280"/>
          </a:xfrm>
          <a:prstGeom prst="rect">
            <a:avLst/>
          </a:prstGeom>
        </p:spPr>
      </p:pic>
    </p:spTree>
    <p:extLst>
      <p:ext uri="{BB962C8B-B14F-4D97-AF65-F5344CB8AC3E}">
        <p14:creationId xmlns:p14="http://schemas.microsoft.com/office/powerpoint/2010/main" val="34738707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TotalTime>
  <Words>1202</Words>
  <Application>Microsoft Office PowerPoint</Application>
  <PresentationFormat>On-screen Show (4:3)</PresentationFormat>
  <Paragraphs>127</Paragraphs>
  <Slides>16</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Wingdings</vt:lpstr>
      <vt:lpstr>Office Theme</vt:lpstr>
      <vt:lpstr>PowerPoint Presentation</vt:lpstr>
      <vt:lpstr>Agenda</vt:lpstr>
      <vt:lpstr>Definition</vt:lpstr>
      <vt:lpstr>History &amp; Current State</vt:lpstr>
      <vt:lpstr>History &amp; Current State</vt:lpstr>
      <vt:lpstr>History &amp; Current State</vt:lpstr>
      <vt:lpstr>Technology Behind Augmented Reality</vt:lpstr>
      <vt:lpstr>General Features</vt:lpstr>
      <vt:lpstr>General Features</vt:lpstr>
      <vt:lpstr>Added Features</vt:lpstr>
      <vt:lpstr>Added Features</vt:lpstr>
      <vt:lpstr>Current Business Uses</vt:lpstr>
      <vt:lpstr>Future of Augmented Reality</vt:lpstr>
      <vt:lpstr>Concluding Remarks</vt:lpstr>
      <vt:lpstr>Thanks for listening!</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dc:creator>
  <cp:lastModifiedBy>Ben Norris</cp:lastModifiedBy>
  <cp:revision>29</cp:revision>
  <dcterms:created xsi:type="dcterms:W3CDTF">2015-03-31T18:15:01Z</dcterms:created>
  <dcterms:modified xsi:type="dcterms:W3CDTF">2015-04-01T08:23:02Z</dcterms:modified>
</cp:coreProperties>
</file>